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BFCA"/>
    <a:srgbClr val="E46B78"/>
    <a:srgbClr val="9F8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90" d="100"/>
          <a:sy n="90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54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70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394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07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884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432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3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61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900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672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06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C86E-C489-4C8C-8239-A1E8C51E968E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45671-EF07-4CA5-A08C-66FDA233FB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99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5/20&#26085;&#21069;Email&#33267;christine.hong@tsrc-globa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ãtsrc logoãçåçæå°çµæ">
            <a:extLst>
              <a:ext uri="{FF2B5EF4-FFF2-40B4-BE49-F238E27FC236}">
                <a16:creationId xmlns:a16="http://schemas.microsoft.com/office/drawing/2014/main" id="{F7FBD278-B646-46FC-93BE-C7A879F55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4" y="52447"/>
            <a:ext cx="2695574" cy="909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D8E2E403-204B-4459-879F-02190773C1BE}"/>
              </a:ext>
            </a:extLst>
          </p:cNvPr>
          <p:cNvSpPr txBox="1"/>
          <p:nvPr/>
        </p:nvSpPr>
        <p:spPr>
          <a:xfrm>
            <a:off x="784853" y="834884"/>
            <a:ext cx="5509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/>
              <a:t>Join our Internship Program</a:t>
            </a:r>
            <a:endParaRPr lang="zh-TW" altLang="en-US" sz="3600" b="1" dirty="0"/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DC7C2785-29AC-44A2-A6A6-0AE3158AB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39792"/>
              </p:ext>
            </p:extLst>
          </p:nvPr>
        </p:nvGraphicFramePr>
        <p:xfrm>
          <a:off x="929556" y="2153052"/>
          <a:ext cx="5233119" cy="525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130">
                  <a:extLst>
                    <a:ext uri="{9D8B030D-6E8A-4147-A177-3AD203B41FA5}">
                      <a16:colId xmlns:a16="http://schemas.microsoft.com/office/drawing/2014/main" val="2939806585"/>
                    </a:ext>
                  </a:extLst>
                </a:gridCol>
                <a:gridCol w="4207989">
                  <a:extLst>
                    <a:ext uri="{9D8B030D-6E8A-4147-A177-3AD203B41FA5}">
                      <a16:colId xmlns:a16="http://schemas.microsoft.com/office/drawing/2014/main" val="2821668140"/>
                    </a:ext>
                  </a:extLst>
                </a:gridCol>
              </a:tblGrid>
              <a:tr h="887016">
                <a:tc gridSpan="2"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ysClr val="windowText" lastClr="00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台橡公司成立於</a:t>
                      </a:r>
                      <a:r>
                        <a:rPr lang="en-US" altLang="zh-TW" sz="1400" b="0" dirty="0">
                          <a:solidFill>
                            <a:sysClr val="windowText" lastClr="00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1973</a:t>
                      </a:r>
                      <a:r>
                        <a:rPr lang="zh-TW" altLang="en-US" sz="1400" b="0" dirty="0">
                          <a:solidFill>
                            <a:sysClr val="windowText" lastClr="00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年，是亞洲市場舉足輕重的合成橡膠產業領導者，致力於創新與成長的卓越優質企業，尤其深耕於研究和開發。</a:t>
                      </a:r>
                    </a:p>
                    <a:p>
                      <a:r>
                        <a:rPr lang="zh-TW" altLang="en-US" sz="1400" b="0" dirty="0">
                          <a:solidFill>
                            <a:sysClr val="windowText" lastClr="00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過去：我們對於台灣的經濟發展扮演重要的角色</a:t>
                      </a:r>
                    </a:p>
                    <a:p>
                      <a:r>
                        <a:rPr lang="zh-TW" altLang="en-US" sz="1400" b="0" dirty="0">
                          <a:solidFill>
                            <a:sysClr val="windowText" lastClr="00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未來：我們對於世界在特用化學領域的解決方案將成為領先者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zh-TW" sz="1400" b="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934743"/>
                  </a:ext>
                </a:extLst>
              </a:tr>
              <a:tr h="759649">
                <a:tc>
                  <a:txBody>
                    <a:bodyPr/>
                    <a:lstStyle/>
                    <a:p>
                      <a:r>
                        <a:rPr lang="zh-TW" altLang="zh-TW" sz="1400" b="1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實習期間</a:t>
                      </a:r>
                      <a:endParaRPr lang="zh-TW" altLang="en-US" sz="1400" b="1" dirty="0">
                        <a:solidFill>
                          <a:sysClr val="windowText" lastClr="00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2019 </a:t>
                      </a:r>
                      <a:r>
                        <a:rPr lang="zh-TW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年</a:t>
                      </a:r>
                      <a:r>
                        <a:rPr lang="en-US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7</a:t>
                      </a:r>
                      <a:r>
                        <a:rPr lang="zh-TW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1 </a:t>
                      </a:r>
                      <a:r>
                        <a:rPr lang="zh-TW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r>
                        <a:rPr lang="en-US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~ 8 </a:t>
                      </a:r>
                      <a:r>
                        <a:rPr lang="zh-TW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r>
                        <a:rPr lang="en-US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 31 </a:t>
                      </a:r>
                      <a:r>
                        <a:rPr lang="zh-TW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日</a:t>
                      </a:r>
                      <a:endParaRPr lang="en-US" altLang="zh-TW" sz="1400" b="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每週實習</a:t>
                      </a:r>
                      <a:r>
                        <a:rPr lang="en-US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5 </a:t>
                      </a:r>
                      <a:r>
                        <a:rPr lang="zh-TW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個工作天，每日實習時數</a:t>
                      </a:r>
                      <a:r>
                        <a:rPr lang="en-US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8</a:t>
                      </a:r>
                      <a:r>
                        <a:rPr lang="zh-TW" altLang="zh-TW" sz="14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小時。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303431"/>
                  </a:ext>
                </a:extLst>
              </a:tr>
              <a:tr h="874546">
                <a:tc>
                  <a:txBody>
                    <a:bodyPr/>
                    <a:lstStyle/>
                    <a:p>
                      <a:r>
                        <a:rPr lang="zh-TW" altLang="zh-TW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實習對象</a:t>
                      </a:r>
                      <a:endParaRPr lang="zh-TW" altLang="en-US" sz="1400" b="1" dirty="0">
                        <a:solidFill>
                          <a:sysClr val="windowText" lastClr="00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理工學院</a:t>
                      </a: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商學院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大四升碩一生、碩一升碩二生</a:t>
                      </a:r>
                      <a:endParaRPr lang="zh-TW" altLang="zh-TW" sz="1400" b="0" kern="1200" dirty="0">
                        <a:solidFill>
                          <a:sysClr val="windowText" lastClr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0420000"/>
                  </a:ext>
                </a:extLst>
              </a:tr>
              <a:tr h="759649">
                <a:tc>
                  <a:txBody>
                    <a:bodyPr/>
                    <a:lstStyle/>
                    <a:p>
                      <a:r>
                        <a:rPr lang="zh-TW" altLang="en-US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實習</a:t>
                      </a:r>
                      <a:r>
                        <a:rPr lang="zh-TW" altLang="zh-TW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內容</a:t>
                      </a:r>
                      <a:endParaRPr lang="zh-TW" altLang="en-US" sz="1400" b="1" dirty="0">
                        <a:solidFill>
                          <a:sysClr val="windowText" lastClr="00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zh-TW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協助工程師建立</a:t>
                      </a:r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3D</a:t>
                      </a:r>
                      <a:r>
                        <a:rPr lang="zh-TW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列印材料及參數的</a:t>
                      </a:r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DOE</a:t>
                      </a:r>
                    </a:p>
                    <a:p>
                      <a:pPr lvl="0"/>
                      <a:r>
                        <a:rPr lang="zh-TW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發泡材料物性量測</a:t>
                      </a:r>
                      <a:endParaRPr lang="en-US" altLang="zh-TW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lvl="0"/>
                      <a:r>
                        <a:rPr lang="zh-TW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協功工程師建立摻配材料的物性</a:t>
                      </a:r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DOE</a:t>
                      </a:r>
                    </a:p>
                    <a:p>
                      <a:pPr lvl="0"/>
                      <a:r>
                        <a:rPr lang="zh-TW" alt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物性數據彙整</a:t>
                      </a:r>
                      <a:endParaRPr lang="zh-TW" altLang="en-US" sz="1400" b="0" dirty="0">
                        <a:solidFill>
                          <a:sysClr val="windowText" lastClr="00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871115"/>
                  </a:ext>
                </a:extLst>
              </a:tr>
              <a:tr h="759649">
                <a:tc>
                  <a:txBody>
                    <a:bodyPr/>
                    <a:lstStyle/>
                    <a:p>
                      <a:r>
                        <a:rPr lang="zh-TW" altLang="zh-TW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實習津貼</a:t>
                      </a:r>
                      <a:endParaRPr lang="zh-TW" altLang="en-US" sz="1400" b="1" dirty="0">
                        <a:solidFill>
                          <a:sysClr val="windowText" lastClr="00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NTD 24,000</a:t>
                      </a:r>
                      <a:r>
                        <a:rPr lang="zh-TW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元</a:t>
                      </a:r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月</a:t>
                      </a:r>
                      <a:endParaRPr lang="en-US" altLang="zh-TW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另公司將提供實習期間之勞保</a:t>
                      </a:r>
                      <a:r>
                        <a:rPr lang="en-US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zh-TW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  <a:cs typeface="+mn-cs"/>
                        </a:rPr>
                        <a:t>健保 </a:t>
                      </a:r>
                      <a:endParaRPr lang="zh-TW" altLang="en-US" sz="1400" b="0" dirty="0">
                        <a:solidFill>
                          <a:sysClr val="windowText" lastClr="000000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035964"/>
                  </a:ext>
                </a:extLst>
              </a:tr>
              <a:tr h="759649">
                <a:tc>
                  <a:txBody>
                    <a:bodyPr/>
                    <a:lstStyle/>
                    <a:p>
                      <a:r>
                        <a:rPr lang="zh-TW" altLang="en-US" sz="1400" b="1" dirty="0">
                          <a:solidFill>
                            <a:sysClr val="windowText" lastClr="00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實習地點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400" b="0" dirty="0">
                          <a:solidFill>
                            <a:sysClr val="windowText" lastClr="00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高雄市岡山區本工一路</a:t>
                      </a:r>
                      <a:r>
                        <a:rPr lang="en-US" altLang="zh-TW" sz="1400" b="0" dirty="0">
                          <a:solidFill>
                            <a:sysClr val="windowText" lastClr="00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39</a:t>
                      </a:r>
                      <a:r>
                        <a:rPr lang="zh-TW" altLang="en-US" sz="1400" b="0" dirty="0">
                          <a:solidFill>
                            <a:sysClr val="windowText" lastClr="000000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號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8224"/>
                  </a:ext>
                </a:extLst>
              </a:tr>
            </a:tbl>
          </a:graphicData>
        </a:graphic>
      </p:graphicFrame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E77D3988-8B0C-4A29-96E7-C2FF0124FB17}"/>
              </a:ext>
            </a:extLst>
          </p:cNvPr>
          <p:cNvCxnSpPr/>
          <p:nvPr/>
        </p:nvCxnSpPr>
        <p:spPr>
          <a:xfrm>
            <a:off x="1943100" y="4255142"/>
            <a:ext cx="0" cy="576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1EDEF4BA-547F-4F01-B27D-3CD44603C323}"/>
              </a:ext>
            </a:extLst>
          </p:cNvPr>
          <p:cNvCxnSpPr>
            <a:cxnSpLocks/>
          </p:cNvCxnSpPr>
          <p:nvPr/>
        </p:nvCxnSpPr>
        <p:spPr>
          <a:xfrm>
            <a:off x="1943100" y="5012628"/>
            <a:ext cx="0" cy="86346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54B019EC-4CAF-4833-B48C-E414E1482481}"/>
              </a:ext>
            </a:extLst>
          </p:cNvPr>
          <p:cNvCxnSpPr/>
          <p:nvPr/>
        </p:nvCxnSpPr>
        <p:spPr>
          <a:xfrm>
            <a:off x="1946082" y="6030719"/>
            <a:ext cx="0" cy="576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0FD15A3E-AC35-4E7F-9ECF-0F141C81E858}"/>
              </a:ext>
            </a:extLst>
          </p:cNvPr>
          <p:cNvCxnSpPr/>
          <p:nvPr/>
        </p:nvCxnSpPr>
        <p:spPr>
          <a:xfrm>
            <a:off x="1946082" y="6730633"/>
            <a:ext cx="0" cy="576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F14B86F1-34DA-4783-95D1-101F9F72573B}"/>
              </a:ext>
            </a:extLst>
          </p:cNvPr>
          <p:cNvSpPr txBox="1"/>
          <p:nvPr/>
        </p:nvSpPr>
        <p:spPr>
          <a:xfrm>
            <a:off x="8429625" y="80295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E324E356-0B6F-4357-A444-EF138CCA313D}"/>
              </a:ext>
            </a:extLst>
          </p:cNvPr>
          <p:cNvSpPr txBox="1"/>
          <p:nvPr/>
        </p:nvSpPr>
        <p:spPr>
          <a:xfrm>
            <a:off x="916809" y="1451518"/>
            <a:ext cx="5245866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台橡公司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國際級的合成橡膠領導者</a:t>
            </a:r>
            <a:endParaRPr lang="en-US" altLang="zh-TW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應研中心實習計劃</a:t>
            </a: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74BB3E3-5B33-4392-B4F1-2188E0C645A5}"/>
              </a:ext>
            </a:extLst>
          </p:cNvPr>
          <p:cNvSpPr/>
          <p:nvPr/>
        </p:nvSpPr>
        <p:spPr>
          <a:xfrm>
            <a:off x="916809" y="8029575"/>
            <a:ext cx="55107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solidFill>
                  <a:srgbClr val="000000"/>
                </a:solidFill>
                <a:ea typeface="微軟正黑體" panose="020B0604030504040204" pitchFamily="34" charset="-120"/>
              </a:rPr>
              <a:t>應徵方式</a:t>
            </a:r>
            <a:r>
              <a:rPr lang="en-US" altLang="zh-TW" b="1" dirty="0">
                <a:solidFill>
                  <a:srgbClr val="000000"/>
                </a:solidFill>
                <a:ea typeface="微軟正黑體" panose="020B0604030504040204" pitchFamily="34" charset="-120"/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altLang="zh-TW" sz="1400" dirty="0">
                <a:solidFill>
                  <a:srgbClr val="000000"/>
                </a:solidFill>
                <a:ea typeface="微軟正黑體" panose="020B0604030504040204" pitchFamily="34" charset="-120"/>
              </a:rPr>
              <a:t>5/20</a:t>
            </a:r>
            <a:r>
              <a:rPr lang="zh-TW" altLang="en-US" sz="1400" dirty="0">
                <a:solidFill>
                  <a:srgbClr val="000000"/>
                </a:solidFill>
                <a:ea typeface="微軟正黑體" panose="020B0604030504040204" pitchFamily="34" charset="-120"/>
              </a:rPr>
              <a:t>日前</a:t>
            </a:r>
            <a:r>
              <a:rPr lang="en-US" altLang="zh-TW" sz="1400" dirty="0">
                <a:solidFill>
                  <a:srgbClr val="000000"/>
                </a:solidFill>
                <a:ea typeface="微軟正黑體" panose="020B0604030504040204" pitchFamily="34" charset="-120"/>
              </a:rPr>
              <a:t>Email</a:t>
            </a:r>
            <a:r>
              <a:rPr lang="zh-TW" altLang="en-US" sz="1400" dirty="0">
                <a:solidFill>
                  <a:srgbClr val="000000"/>
                </a:solidFill>
                <a:ea typeface="微軟正黑體" panose="020B0604030504040204" pitchFamily="34" charset="-120"/>
              </a:rPr>
              <a:t>至 </a:t>
            </a:r>
            <a:r>
              <a:rPr lang="en-US" altLang="zh-TW" sz="1400" dirty="0">
                <a:solidFill>
                  <a:srgbClr val="000000"/>
                </a:solidFill>
                <a:ea typeface="微軟正黑體" panose="020B0604030504040204" pitchFamily="34" charset="-120"/>
                <a:hlinkClick r:id="rId3"/>
              </a:rPr>
              <a:t>christine.hong@tsrc-global.com</a:t>
            </a:r>
            <a:endParaRPr lang="en-US" altLang="zh-TW" sz="1400" dirty="0">
              <a:solidFill>
                <a:srgbClr val="000000"/>
              </a:solidFill>
              <a:ea typeface="微軟正黑體" panose="020B0604030504040204" pitchFamily="34" charset="-120"/>
            </a:endParaRPr>
          </a:p>
          <a:p>
            <a:pPr>
              <a:spcAft>
                <a:spcPts val="600"/>
              </a:spcAft>
            </a:pPr>
            <a:r>
              <a:rPr lang="zh-TW" altLang="en-US" sz="1400" dirty="0">
                <a:solidFill>
                  <a:srgbClr val="000000"/>
                </a:solidFill>
                <a:ea typeface="微軟正黑體" panose="020B0604030504040204" pitchFamily="34" charset="-120"/>
              </a:rPr>
              <a:t>信件標題請註明：應研中心暑期實習應徵履歷</a:t>
            </a:r>
            <a:r>
              <a:rPr lang="en-US" altLang="zh-TW" sz="1400" dirty="0">
                <a:solidFill>
                  <a:srgbClr val="000000"/>
                </a:solidFill>
                <a:ea typeface="微軟正黑體" panose="020B0604030504040204" pitchFamily="34" charset="-120"/>
              </a:rPr>
              <a:t>-(</a:t>
            </a:r>
            <a:r>
              <a:rPr lang="zh-TW" altLang="en-US" sz="1400" dirty="0">
                <a:solidFill>
                  <a:srgbClr val="000000"/>
                </a:solidFill>
                <a:ea typeface="微軟正黑體" panose="020B0604030504040204" pitchFamily="34" charset="-120"/>
              </a:rPr>
              <a:t>姓名</a:t>
            </a:r>
            <a:r>
              <a:rPr lang="en-US" altLang="zh-TW" sz="1400" dirty="0">
                <a:solidFill>
                  <a:srgbClr val="000000"/>
                </a:solidFill>
                <a:ea typeface="微軟正黑體" panose="020B0604030504040204" pitchFamily="34" charset="-12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zh-TW" altLang="en-US" sz="1400" dirty="0">
                <a:solidFill>
                  <a:srgbClr val="000000"/>
                </a:solidFill>
                <a:ea typeface="微軟正黑體" panose="020B0604030504040204" pitchFamily="34" charset="-120"/>
              </a:rPr>
              <a:t>信件內容請附上您的學校、科系、年級、聯絡方式以及簡歷自傳</a:t>
            </a:r>
            <a:endParaRPr lang="zh-TW" altLang="en-US" sz="1600" dirty="0"/>
          </a:p>
        </p:txBody>
      </p: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5240D427-0477-4D2F-B17C-5F05C9FCC067}"/>
              </a:ext>
            </a:extLst>
          </p:cNvPr>
          <p:cNvCxnSpPr/>
          <p:nvPr/>
        </p:nvCxnSpPr>
        <p:spPr>
          <a:xfrm>
            <a:off x="1939344" y="3441626"/>
            <a:ext cx="0" cy="5760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44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229</Words>
  <Application>Microsoft Office PowerPoint</Application>
  <PresentationFormat>A4 紙張 (210x297 公釐)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chaofang.lee(李兆芳 TSRC-TW)</dc:creator>
  <cp:lastModifiedBy>Michelle.Tang(湯治琪 TSRC-TW)</cp:lastModifiedBy>
  <cp:revision>18</cp:revision>
  <dcterms:created xsi:type="dcterms:W3CDTF">2018-06-29T09:41:10Z</dcterms:created>
  <dcterms:modified xsi:type="dcterms:W3CDTF">2019-05-06T05:43:07Z</dcterms:modified>
</cp:coreProperties>
</file>