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28" r:id="rId2"/>
    <p:sldMasterId id="2147483730" r:id="rId3"/>
    <p:sldMasterId id="2147483732" r:id="rId4"/>
    <p:sldMasterId id="2147483751" r:id="rId5"/>
    <p:sldMasterId id="2147483899" r:id="rId6"/>
  </p:sldMasterIdLst>
  <p:notesMasterIdLst>
    <p:notesMasterId r:id="rId15"/>
  </p:notesMasterIdLst>
  <p:handoutMasterIdLst>
    <p:handoutMasterId r:id="rId16"/>
  </p:handoutMasterIdLst>
  <p:sldIdLst>
    <p:sldId id="364" r:id="rId7"/>
    <p:sldId id="346" r:id="rId8"/>
    <p:sldId id="397" r:id="rId9"/>
    <p:sldId id="398" r:id="rId10"/>
    <p:sldId id="399" r:id="rId11"/>
    <p:sldId id="401" r:id="rId12"/>
    <p:sldId id="400" r:id="rId13"/>
    <p:sldId id="313" r:id="rId14"/>
  </p:sldIdLst>
  <p:sldSz cx="9144000" cy="6858000" type="screen4x3"/>
  <p:notesSz cx="6807200" cy="99393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051"/>
    <a:srgbClr val="CD0059"/>
    <a:srgbClr val="0000CD"/>
    <a:srgbClr val="D60093"/>
    <a:srgbClr val="FABED9"/>
    <a:srgbClr val="F682B6"/>
    <a:srgbClr val="D60057"/>
    <a:srgbClr val="F2549B"/>
    <a:srgbClr val="FFFFFF"/>
    <a:srgbClr val="AFB6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29" autoAdjust="0"/>
    <p:restoredTop sz="90190" autoAdjust="0"/>
  </p:normalViewPr>
  <p:slideViewPr>
    <p:cSldViewPr snapToObjects="1">
      <p:cViewPr>
        <p:scale>
          <a:sx n="91" d="100"/>
          <a:sy n="91" d="100"/>
        </p:scale>
        <p:origin x="-1560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9" d="100"/>
          <a:sy n="79" d="100"/>
        </p:scale>
        <p:origin x="-2130" y="-102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52" tIns="47826" rIns="95652" bIns="47826" numCol="1" anchor="t" anchorCtr="0" compatLnSpc="1">
            <a:prstTxWarp prst="textNoShape">
              <a:avLst/>
            </a:prstTxWarp>
          </a:bodyPr>
          <a:lstStyle>
            <a:lvl1pPr defTabSz="477697" eaLnBrk="0" hangingPunct="0">
              <a:defRPr kumimoji="0" sz="13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52" tIns="47826" rIns="95652" bIns="47826" numCol="1" anchor="t" anchorCtr="0" compatLnSpc="1">
            <a:prstTxWarp prst="textNoShape">
              <a:avLst/>
            </a:prstTxWarp>
          </a:bodyPr>
          <a:lstStyle>
            <a:lvl1pPr algn="r" defTabSz="477697" eaLnBrk="0" hangingPunct="0">
              <a:defRPr kumimoji="0" sz="13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0810573-7EF6-4F71-B5AE-80CFCE027E0A}" type="datetimeFigureOut">
              <a:rPr lang="zh-TW" altLang="en-US"/>
              <a:pPr>
                <a:defRPr/>
              </a:pPr>
              <a:t>2018/8/9</a:t>
            </a:fld>
            <a:endParaRPr lang="en-US" altLang="zh-TW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52" tIns="47826" rIns="95652" bIns="47826" numCol="1" anchor="b" anchorCtr="0" compatLnSpc="1">
            <a:prstTxWarp prst="textNoShape">
              <a:avLst/>
            </a:prstTxWarp>
          </a:bodyPr>
          <a:lstStyle>
            <a:lvl1pPr defTabSz="477697" eaLnBrk="0" hangingPunct="0">
              <a:defRPr kumimoji="0" sz="13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52" tIns="47826" rIns="95652" bIns="47826" numCol="1" anchor="b" anchorCtr="0" compatLnSpc="1">
            <a:prstTxWarp prst="textNoShape">
              <a:avLst/>
            </a:prstTxWarp>
          </a:bodyPr>
          <a:lstStyle>
            <a:lvl1pPr algn="r" defTabSz="477697" eaLnBrk="0" hangingPunct="0">
              <a:defRPr kumimoji="0" sz="13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5DB6BDC-6008-432E-B3EC-9E9A4E8B71A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1297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52" tIns="47826" rIns="95652" bIns="47826" numCol="1" anchor="t" anchorCtr="0" compatLnSpc="1">
            <a:prstTxWarp prst="textNoShape">
              <a:avLst/>
            </a:prstTxWarp>
          </a:bodyPr>
          <a:lstStyle>
            <a:lvl1pPr defTabSz="477697">
              <a:defRPr kumimoji="0" sz="13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52" tIns="47826" rIns="95652" bIns="47826" numCol="1" anchor="t" anchorCtr="0" compatLnSpc="1">
            <a:prstTxWarp prst="textNoShape">
              <a:avLst/>
            </a:prstTxWarp>
          </a:bodyPr>
          <a:lstStyle>
            <a:lvl1pPr algn="r" defTabSz="477697">
              <a:defRPr kumimoji="0" sz="13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8790097-123C-4F97-B608-A8EC33A6FDC3}" type="datetimeFigureOut">
              <a:rPr lang="zh-TW" altLang="en-US"/>
              <a:pPr>
                <a:defRPr/>
              </a:pPr>
              <a:t>2018/8/9</a:t>
            </a:fld>
            <a:endParaRPr lang="en-US" alt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 bwMode="auto">
          <a:xfrm>
            <a:off x="681038" y="4721225"/>
            <a:ext cx="5445125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52" tIns="47826" rIns="95652" bIns="478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52" tIns="47826" rIns="95652" bIns="47826" numCol="1" anchor="b" anchorCtr="0" compatLnSpc="1">
            <a:prstTxWarp prst="textNoShape">
              <a:avLst/>
            </a:prstTxWarp>
          </a:bodyPr>
          <a:lstStyle>
            <a:lvl1pPr defTabSz="477697">
              <a:defRPr kumimoji="0" sz="13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52" tIns="47826" rIns="95652" bIns="47826" numCol="1" anchor="b" anchorCtr="0" compatLnSpc="1">
            <a:prstTxWarp prst="textNoShape">
              <a:avLst/>
            </a:prstTxWarp>
          </a:bodyPr>
          <a:lstStyle>
            <a:lvl1pPr algn="r" defTabSz="477697">
              <a:defRPr kumimoji="0" sz="13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FE02928-2C51-4DF9-BE73-6D82DE680EA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0257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0" y="746125"/>
            <a:ext cx="496570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78509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17764" indent="-276063" defTabSz="478509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04252" indent="-220850" defTabSz="478509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45953" indent="-220850" defTabSz="478509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1987654" indent="-220850" defTabSz="478509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429355" indent="-220850" defTabSz="4785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871056" indent="-220850" defTabSz="4785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312757" indent="-220850" defTabSz="4785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754458" indent="-220850" defTabSz="4785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F4E064F-07D1-4C0E-A52E-1703E9AC20BF}" type="slidenum">
              <a:rPr lang="zh-TW" altLang="en-US">
                <a:latin typeface="Arial" charset="0"/>
              </a:rPr>
              <a:pPr eaLnBrk="1" hangingPunct="1"/>
              <a:t>3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0" y="746125"/>
            <a:ext cx="496570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78509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17764" indent="-276063" defTabSz="478509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04252" indent="-220850" defTabSz="478509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45953" indent="-220850" defTabSz="478509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1987654" indent="-220850" defTabSz="478509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429355" indent="-220850" defTabSz="4785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871056" indent="-220850" defTabSz="4785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312757" indent="-220850" defTabSz="4785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754458" indent="-220850" defTabSz="4785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5A525AD-36F3-4420-93D6-92C6A81622E9}" type="slidenum">
              <a:rPr lang="zh-TW" altLang="en-US">
                <a:latin typeface="Arial" charset="0"/>
              </a:rPr>
              <a:pPr eaLnBrk="1" hangingPunct="1"/>
              <a:t>4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0" y="746125"/>
            <a:ext cx="496570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dirty="0" smtClean="0">
              <a:solidFill>
                <a:srgbClr val="FF0000"/>
              </a:solidFill>
            </a:endParaRPr>
          </a:p>
        </p:txBody>
      </p:sp>
      <p:sp>
        <p:nvSpPr>
          <p:cNvPr id="17412" name="投影片編號版面配置區 3"/>
          <p:cNvSpPr txBox="1">
            <a:spLocks noGrp="1"/>
          </p:cNvSpPr>
          <p:nvPr/>
        </p:nvSpPr>
        <p:spPr bwMode="auto">
          <a:xfrm>
            <a:off x="3855689" y="9441369"/>
            <a:ext cx="2949990" cy="496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90" tIns="47845" rIns="95690" bIns="47845" anchor="b"/>
          <a:lstStyle>
            <a:lvl1pPr defTabSz="4953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4953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4953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4953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4953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95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95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95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95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36F1D5FA-A003-4319-8E14-BC1F3E6C64B8}" type="slidenum">
              <a:rPr lang="zh-TW" altLang="en-US" sz="1300">
                <a:latin typeface="Arial" charset="0"/>
              </a:rPr>
              <a:pPr algn="r" eaLnBrk="1" hangingPunct="1"/>
              <a:t>5</a:t>
            </a:fld>
            <a:endParaRPr lang="en-US" altLang="zh-TW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E02928-2C51-4DF9-BE73-6D82DE680EAB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2382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0724" name="投影片編號版面配置區 3"/>
          <p:cNvSpPr txBox="1">
            <a:spLocks noGrp="1"/>
          </p:cNvSpPr>
          <p:nvPr/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52" tIns="47826" rIns="95652" bIns="47826" anchor="b"/>
          <a:lstStyle>
            <a:lvl1pPr defTabSz="47783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defTabSz="47783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defTabSz="47783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defTabSz="47783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defTabSz="47783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CB156032-336C-473E-A3BA-CA572C6ABDBD}" type="slidenum">
              <a:rPr kumimoji="0" lang="zh-TW" altLang="en-US" sz="1300">
                <a:latin typeface="Arial" pitchFamily="34" charset="0"/>
                <a:ea typeface="MS PGothic" pitchFamily="34" charset="-128"/>
              </a:rPr>
              <a:pPr algn="r" eaLnBrk="1" hangingPunct="1"/>
              <a:t>8</a:t>
            </a:fld>
            <a:endParaRPr kumimoji="0" lang="en-US" altLang="zh-TW" sz="130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465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1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3CD32-F7BA-47D8-BA94-DE424458A7B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89095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36220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5479D-F1AF-44D3-8568-171D0DF6B67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3342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4BF5B-E2FC-444F-A9FB-F74205C3333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3555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CBAC2-3DAD-4922-A189-D8647D72BED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21155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61EC8-529F-422B-BE5E-B681799E475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6147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5105400"/>
            <a:ext cx="4038600" cy="79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5105400"/>
            <a:ext cx="4038600" cy="79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09967-C8E1-49C9-A40B-D991517C826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972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B05BB-BA2E-4E03-899E-0D335B4FC46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9338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2CF3D-F109-4CFB-B18F-745107B281A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8713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E73FD-CFE1-4114-98D5-EBFCA978FB1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0918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69DBD-65B4-4559-BEA3-612E7CEE4BC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2385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rand-Bar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slogan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950" y="827088"/>
            <a:ext cx="162560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48488" y="73025"/>
            <a:ext cx="2133600" cy="476250"/>
          </a:xfrm>
          <a:prstGeom prst="rect">
            <a:avLst/>
          </a:prstGeom>
        </p:spPr>
        <p:txBody>
          <a:bodyPr/>
          <a:lstStyle>
            <a:lvl1pPr algn="r">
              <a:defRPr kumimoji="0">
                <a:ea typeface="ＭＳ Ｐゴシック" pitchFamily="34" charset="-128"/>
              </a:defRPr>
            </a:lvl1pPr>
          </a:lstStyle>
          <a:p>
            <a:pPr>
              <a:defRPr/>
            </a:pPr>
            <a:fld id="{63CC37E5-286D-4A2C-8EFF-2334BC8F70A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98065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86D76-9213-4602-BB17-306343F3A57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35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E7EDA-84DC-475A-8115-AE4123DC960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79360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981200"/>
            <a:ext cx="2057400" cy="39163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6019800" cy="39163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29556-3F8B-45AE-A245-967F60466C1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19487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3"/>
          </p:nvPr>
        </p:nvSpPr>
        <p:spPr>
          <a:xfrm>
            <a:off x="457200" y="990600"/>
            <a:ext cx="8229600" cy="480059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/>
            </a:lvl1pPr>
          </a:lstStyle>
          <a:p>
            <a:pPr lvl="0"/>
            <a:endParaRPr lang="en-US" noProof="0" dirty="0" smtClean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4E3DDEB-1E99-44E2-9E75-1AD86DB801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28863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1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00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1E05947-4B6D-4F1A-9E5D-A51312F1675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32582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1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038600" cy="4800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4800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9B6549B-3BC8-4BF8-9B4A-7D9454D668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64842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5165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2205C52-D24B-4AEB-9A7E-C5997F393E3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12837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FD4ADAF-7FDB-4E1F-8CE0-B667EA67493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01455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1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08A8C7D-3BFD-46BD-A5E7-EBDB5C369B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066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rand-Bar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slogan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950" y="827088"/>
            <a:ext cx="162560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526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105399"/>
            <a:ext cx="8229600" cy="7921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3132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29749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2A8D1-E2B9-4AA0-A056-9A14CE8997D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6790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3"/>
          </p:nvPr>
        </p:nvSpPr>
        <p:spPr>
          <a:xfrm>
            <a:off x="457200" y="990600"/>
            <a:ext cx="8229600" cy="480059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/>
            </a:lvl1pPr>
          </a:lstStyle>
          <a:p>
            <a:pPr lvl="0"/>
            <a:endParaRPr lang="en-US" noProof="0" dirty="0" smtClean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213A8-9FB8-44F7-A123-C0F606B037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7502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1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00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DB7B0-82ED-4ECD-8ADC-3C81B33195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624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1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038600" cy="4800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4800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D1DB1-9E6C-4257-BEAD-A2789195FE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534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5165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FD0CE-56B3-43AF-9AB8-A4FA2A945F4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7501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D53CE-B753-459D-9016-EAC6CA87A81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30713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9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981200"/>
            <a:ext cx="8229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510540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313232"/>
          </a:solidFill>
          <a:latin typeface="+mj-lt"/>
          <a:ea typeface="MS PGothic" pitchFamily="34" charset="-128"/>
          <a:cs typeface="ＭＳ Ｐゴシック" pitchFamily="-106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313232"/>
          </a:solidFill>
          <a:latin typeface="Calibri" pitchFamily="-106" charset="0"/>
          <a:ea typeface="MS PGothic" pitchFamily="34" charset="-128"/>
          <a:cs typeface="ＭＳ Ｐゴシック" pitchFamily="-106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313232"/>
          </a:solidFill>
          <a:latin typeface="Calibri" pitchFamily="-106" charset="0"/>
          <a:ea typeface="MS PGothic" pitchFamily="34" charset="-128"/>
          <a:cs typeface="ＭＳ Ｐゴシック" pitchFamily="-106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313232"/>
          </a:solidFill>
          <a:latin typeface="Calibri" pitchFamily="-106" charset="0"/>
          <a:ea typeface="MS PGothic" pitchFamily="34" charset="-128"/>
          <a:cs typeface="ＭＳ Ｐゴシック" pitchFamily="-106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313232"/>
          </a:solidFill>
          <a:latin typeface="Calibri" pitchFamily="-106" charset="0"/>
          <a:ea typeface="MS PGothic" pitchFamily="34" charset="-128"/>
          <a:cs typeface="ＭＳ Ｐゴシック" pitchFamily="-10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313232"/>
          </a:solidFill>
          <a:latin typeface="+mn-lt"/>
          <a:ea typeface="MS PGothic" pitchFamily="34" charset="-128"/>
          <a:cs typeface="ＭＳ Ｐゴシック" pitchFamily="-106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7400"/>
            <a:ext cx="8229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/>
        </p:nvSpPr>
        <p:spPr bwMode="auto">
          <a:xfrm>
            <a:off x="457200" y="510540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0" lang="en-US" altLang="zh-TW">
                <a:solidFill>
                  <a:srgbClr val="313232"/>
                </a:solidFill>
                <a:ea typeface="MS PGothic" pitchFamily="34" charset="-128"/>
              </a:rPr>
              <a:t> ____ __ ____  _____ ____ ______</a:t>
            </a:r>
          </a:p>
        </p:txBody>
      </p:sp>
      <p:sp>
        <p:nvSpPr>
          <p:cNvPr id="2052" name="Text Placeholder 2"/>
          <p:cNvSpPr>
            <a:spLocks noGrp="1"/>
          </p:cNvSpPr>
          <p:nvPr/>
        </p:nvSpPr>
        <p:spPr bwMode="auto">
          <a:xfrm>
            <a:off x="457200" y="510540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0" lang="en-US" altLang="zh-TW">
                <a:solidFill>
                  <a:srgbClr val="313232"/>
                </a:solidFill>
                <a:ea typeface="MS PGothic" pitchFamily="34" charset="-128"/>
              </a:rPr>
              <a:t>Click to edit Master text styles</a:t>
            </a:r>
          </a:p>
        </p:txBody>
      </p:sp>
      <p:pic>
        <p:nvPicPr>
          <p:cNvPr id="2053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649288"/>
            <a:ext cx="91376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7263" y="873125"/>
            <a:ext cx="914400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8488" y="730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>
                <a:ea typeface="ＭＳ Ｐゴシック" pitchFamily="34" charset="-128"/>
              </a:defRPr>
            </a:lvl1pPr>
          </a:lstStyle>
          <a:p>
            <a:pPr>
              <a:defRPr/>
            </a:pPr>
            <a:fld id="{E7A97ECB-0468-4871-9376-01792170EA9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313232"/>
          </a:solidFill>
          <a:latin typeface="+mj-lt"/>
          <a:ea typeface="MS PGothic" pitchFamily="34" charset="-128"/>
          <a:cs typeface="ＭＳ Ｐゴシック" pitchFamily="-106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313232"/>
          </a:solidFill>
          <a:latin typeface="Calibri" pitchFamily="-106" charset="0"/>
          <a:ea typeface="MS PGothic" pitchFamily="34" charset="-128"/>
          <a:cs typeface="ＭＳ Ｐゴシック" pitchFamily="-106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313232"/>
          </a:solidFill>
          <a:latin typeface="Calibri" pitchFamily="-106" charset="0"/>
          <a:ea typeface="MS PGothic" pitchFamily="34" charset="-128"/>
          <a:cs typeface="ＭＳ Ｐゴシック" pitchFamily="-106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313232"/>
          </a:solidFill>
          <a:latin typeface="Calibri" pitchFamily="-106" charset="0"/>
          <a:ea typeface="MS PGothic" pitchFamily="34" charset="-128"/>
          <a:cs typeface="ＭＳ Ｐゴシック" pitchFamily="-106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313232"/>
          </a:solidFill>
          <a:latin typeface="Calibri" pitchFamily="-106" charset="0"/>
          <a:ea typeface="MS PGothic" pitchFamily="34" charset="-128"/>
          <a:cs typeface="ＭＳ Ｐゴシック" pitchFamily="-106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rgbClr val="313232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rgbClr val="313232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rgbClr val="313232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rgbClr val="313232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FFFFFF"/>
          </a:solidFill>
          <a:latin typeface="+mn-lt"/>
          <a:ea typeface="MS PGothic" pitchFamily="34" charset="-128"/>
          <a:cs typeface="ＭＳ Ｐゴシック" pitchFamily="-106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pic>
        <p:nvPicPr>
          <p:cNvPr id="3076" name="Picture 2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776288"/>
            <a:ext cx="9296400" cy="6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62663"/>
            <a:ext cx="91503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8488" y="730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fld id="{F6D767C4-CC31-4B50-84F1-E5ABCC2A0F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3079" name="Picture 8" descr="white bottom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6032500"/>
            <a:ext cx="915035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313232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313232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313232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313232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313232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Font typeface="Arial" pitchFamily="34" charset="0"/>
        <a:buChar char="•"/>
        <a:defRPr sz="3200" kern="1200">
          <a:solidFill>
            <a:srgbClr val="313232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Font typeface="Arial" pitchFamily="34" charset="0"/>
        <a:buChar char="–"/>
        <a:defRPr sz="2800" kern="1200">
          <a:solidFill>
            <a:srgbClr val="313232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Font typeface="Arial" pitchFamily="34" charset="0"/>
        <a:buChar char="•"/>
        <a:defRPr sz="2400" kern="1200">
          <a:solidFill>
            <a:srgbClr val="313232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Font typeface="Arial" pitchFamily="34" charset="0"/>
        <a:buChar char="–"/>
        <a:defRPr sz="2000" kern="1200">
          <a:solidFill>
            <a:srgbClr val="313232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Font typeface="Arial" pitchFamily="34" charset="0"/>
        <a:buChar char="»"/>
        <a:defRPr sz="2000" kern="1200">
          <a:solidFill>
            <a:srgbClr val="313232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28800"/>
            <a:ext cx="8229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pic>
        <p:nvPicPr>
          <p:cNvPr id="4099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62663"/>
            <a:ext cx="91503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8488" y="730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>
                <a:ea typeface="ＭＳ Ｐゴシック" pitchFamily="34" charset="-128"/>
              </a:defRPr>
            </a:lvl1pPr>
          </a:lstStyle>
          <a:p>
            <a:pPr>
              <a:defRPr/>
            </a:pPr>
            <a:fld id="{B675B140-8338-4AE6-8B9A-82D7729F00A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4101" name="Picture 6" descr="white bottom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6032500"/>
            <a:ext cx="915035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CD0059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CD0059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CD0059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CD0059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CD0059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rgbClr val="CD0059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rgbClr val="CD0059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rgbClr val="CD0059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rgbClr val="CD0059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rand-Bar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981200"/>
            <a:ext cx="8229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510540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8488" y="730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>
                <a:ea typeface="ＭＳ Ｐゴシック" pitchFamily="34" charset="-128"/>
              </a:defRPr>
            </a:lvl1pPr>
          </a:lstStyle>
          <a:p>
            <a:pPr>
              <a:defRPr/>
            </a:pPr>
            <a:fld id="{A9F140E1-21C5-4A43-9B58-F509D730E13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5126" name="Picture 6" descr="slogan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4088" y="879475"/>
            <a:ext cx="137160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slogan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950" y="827088"/>
            <a:ext cx="162560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31323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313232"/>
          </a:solidFill>
          <a:latin typeface="Calibri" pitchFamily="34" charset="0"/>
          <a:ea typeface="新細明體" pitchFamily="18" charset="-12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313232"/>
          </a:solidFill>
          <a:latin typeface="Calibri" pitchFamily="34" charset="0"/>
          <a:ea typeface="新細明體" pitchFamily="18" charset="-12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313232"/>
          </a:solidFill>
          <a:latin typeface="Calibri" pitchFamily="34" charset="0"/>
          <a:ea typeface="新細明體" pitchFamily="18" charset="-12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313232"/>
          </a:solidFill>
          <a:latin typeface="Calibri" pitchFamily="34" charset="0"/>
          <a:ea typeface="新細明體" pitchFamily="18" charset="-12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kumimoji="1" sz="4000">
          <a:solidFill>
            <a:srgbClr val="313232"/>
          </a:solidFill>
          <a:latin typeface="Calibri" pitchFamily="34" charset="0"/>
          <a:ea typeface="新細明體" pitchFamily="18" charset="-12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kumimoji="1" sz="4000">
          <a:solidFill>
            <a:srgbClr val="313232"/>
          </a:solidFill>
          <a:latin typeface="Calibri" pitchFamily="34" charset="0"/>
          <a:ea typeface="新細明體" pitchFamily="18" charset="-12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kumimoji="1" sz="4000">
          <a:solidFill>
            <a:srgbClr val="313232"/>
          </a:solidFill>
          <a:latin typeface="Calibri" pitchFamily="34" charset="0"/>
          <a:ea typeface="新細明體" pitchFamily="18" charset="-12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kumimoji="1" sz="4000">
          <a:solidFill>
            <a:srgbClr val="313232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>
          <a:solidFill>
            <a:srgbClr val="313232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pic>
        <p:nvPicPr>
          <p:cNvPr id="1028" name="Picture 2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776288"/>
            <a:ext cx="9296400" cy="6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62663"/>
            <a:ext cx="91503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8488" y="730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57200" eaLnBrk="0" hangingPunct="0">
              <a:defRPr kumimoji="0" sz="1400">
                <a:solidFill>
                  <a:prstClr val="black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fld id="{6719FEA5-9CB7-4208-BE87-20A15FD3BC5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1" name="Picture 8" descr="white bottom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6032500"/>
            <a:ext cx="915035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00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313232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313232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313232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313232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313232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Font typeface="Arial" charset="0"/>
        <a:buChar char="•"/>
        <a:defRPr sz="3200" kern="1200">
          <a:solidFill>
            <a:srgbClr val="313232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Font typeface="Arial" charset="0"/>
        <a:buChar char="–"/>
        <a:defRPr sz="2800" kern="1200">
          <a:solidFill>
            <a:srgbClr val="313232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Font typeface="Arial" charset="0"/>
        <a:buChar char="•"/>
        <a:defRPr sz="2400" kern="1200">
          <a:solidFill>
            <a:srgbClr val="313232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rgbClr val="313232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Font typeface="Arial" charset="0"/>
        <a:buChar char="»"/>
        <a:defRPr sz="2000" kern="1200">
          <a:solidFill>
            <a:srgbClr val="313232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94"/>
            <a:ext cx="9144000" cy="466725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98" y="5388239"/>
            <a:ext cx="10858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2"/>
          <p:cNvSpPr>
            <a:spLocks/>
          </p:cNvSpPr>
          <p:nvPr/>
        </p:nvSpPr>
        <p:spPr bwMode="gray">
          <a:xfrm>
            <a:off x="2347913" y="836613"/>
            <a:ext cx="7129462" cy="5256212"/>
          </a:xfrm>
          <a:custGeom>
            <a:avLst/>
            <a:gdLst>
              <a:gd name="T0" fmla="*/ 2147483647 w 3899"/>
              <a:gd name="T1" fmla="*/ 0 h 4328"/>
              <a:gd name="T2" fmla="*/ 2147483647 w 3899"/>
              <a:gd name="T3" fmla="*/ 2147483647 h 4328"/>
              <a:gd name="T4" fmla="*/ 0 w 3899"/>
              <a:gd name="T5" fmla="*/ 2147483647 h 4328"/>
              <a:gd name="T6" fmla="*/ 2147483647 w 3899"/>
              <a:gd name="T7" fmla="*/ 2147483647 h 4328"/>
              <a:gd name="T8" fmla="*/ 2147483647 w 3899"/>
              <a:gd name="T9" fmla="*/ 2147483647 h 4328"/>
              <a:gd name="T10" fmla="*/ 2147483647 w 3899"/>
              <a:gd name="T11" fmla="*/ 0 h 4328"/>
              <a:gd name="T12" fmla="*/ 2147483647 w 3899"/>
              <a:gd name="T13" fmla="*/ 0 h 43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99" h="4328">
                <a:moveTo>
                  <a:pt x="1325" y="0"/>
                </a:moveTo>
                <a:cubicBezTo>
                  <a:pt x="3262" y="270"/>
                  <a:pt x="3899" y="1621"/>
                  <a:pt x="3192" y="2571"/>
                </a:cubicBezTo>
                <a:cubicBezTo>
                  <a:pt x="2485" y="3521"/>
                  <a:pt x="1467" y="3978"/>
                  <a:pt x="0" y="4328"/>
                </a:cubicBezTo>
                <a:lnTo>
                  <a:pt x="1872" y="4328"/>
                </a:lnTo>
                <a:cubicBezTo>
                  <a:pt x="2392" y="4072"/>
                  <a:pt x="3459" y="3330"/>
                  <a:pt x="3672" y="2555"/>
                </a:cubicBezTo>
                <a:cubicBezTo>
                  <a:pt x="3886" y="1781"/>
                  <a:pt x="3686" y="415"/>
                  <a:pt x="1552" y="0"/>
                </a:cubicBezTo>
                <a:lnTo>
                  <a:pt x="1325" y="0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53000"/>
                </a:srgbClr>
              </a:gs>
              <a:gs pos="100000">
                <a:srgbClr val="AFB6BD">
                  <a:alpha val="50998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43" name="Freeform 2"/>
          <p:cNvSpPr>
            <a:spLocks/>
          </p:cNvSpPr>
          <p:nvPr/>
        </p:nvSpPr>
        <p:spPr bwMode="gray">
          <a:xfrm>
            <a:off x="2195513" y="836613"/>
            <a:ext cx="7129462" cy="5256212"/>
          </a:xfrm>
          <a:custGeom>
            <a:avLst/>
            <a:gdLst>
              <a:gd name="T0" fmla="*/ 2147483647 w 3899"/>
              <a:gd name="T1" fmla="*/ 0 h 4328"/>
              <a:gd name="T2" fmla="*/ 2147483647 w 3899"/>
              <a:gd name="T3" fmla="*/ 2147483647 h 4328"/>
              <a:gd name="T4" fmla="*/ 0 w 3899"/>
              <a:gd name="T5" fmla="*/ 2147483647 h 4328"/>
              <a:gd name="T6" fmla="*/ 2147483647 w 3899"/>
              <a:gd name="T7" fmla="*/ 2147483647 h 4328"/>
              <a:gd name="T8" fmla="*/ 2147483647 w 3899"/>
              <a:gd name="T9" fmla="*/ 2147483647 h 4328"/>
              <a:gd name="T10" fmla="*/ 2147483647 w 3899"/>
              <a:gd name="T11" fmla="*/ 0 h 4328"/>
              <a:gd name="T12" fmla="*/ 2147483647 w 3899"/>
              <a:gd name="T13" fmla="*/ 0 h 43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99" h="4328">
                <a:moveTo>
                  <a:pt x="1325" y="0"/>
                </a:moveTo>
                <a:cubicBezTo>
                  <a:pt x="3262" y="270"/>
                  <a:pt x="3899" y="1621"/>
                  <a:pt x="3192" y="2571"/>
                </a:cubicBezTo>
                <a:cubicBezTo>
                  <a:pt x="2485" y="3521"/>
                  <a:pt x="1467" y="3978"/>
                  <a:pt x="0" y="4328"/>
                </a:cubicBezTo>
                <a:lnTo>
                  <a:pt x="1872" y="4328"/>
                </a:lnTo>
                <a:cubicBezTo>
                  <a:pt x="2392" y="4072"/>
                  <a:pt x="3459" y="3330"/>
                  <a:pt x="3672" y="2555"/>
                </a:cubicBezTo>
                <a:cubicBezTo>
                  <a:pt x="3886" y="1781"/>
                  <a:pt x="3686" y="415"/>
                  <a:pt x="1552" y="0"/>
                </a:cubicBezTo>
                <a:lnTo>
                  <a:pt x="1325" y="0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53000"/>
                </a:srgbClr>
              </a:gs>
              <a:gs pos="100000">
                <a:srgbClr val="AFB6BD">
                  <a:alpha val="50998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45" name="投影片編號版面配置區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fld id="{AAD2D718-28C6-49CA-98BD-3C9555F11666}" type="slidenum">
              <a:rPr kumimoji="0" lang="en-US" altLang="zh-TW" smtClean="0"/>
              <a:pPr/>
              <a:t>2</a:t>
            </a:fld>
            <a:endParaRPr kumimoji="0" lang="en-US" altLang="zh-TW" smtClean="0"/>
          </a:p>
        </p:txBody>
      </p:sp>
      <p:sp>
        <p:nvSpPr>
          <p:cNvPr id="8195" name="Rectangle 2"/>
          <p:cNvSpPr>
            <a:spLocks noGrp="1"/>
          </p:cNvSpPr>
          <p:nvPr>
            <p:ph type="title"/>
          </p:nvPr>
        </p:nvSpPr>
        <p:spPr>
          <a:xfrm>
            <a:off x="250825" y="274638"/>
            <a:ext cx="8229600" cy="381000"/>
          </a:xfrm>
        </p:spPr>
        <p:txBody>
          <a:bodyPr/>
          <a:lstStyle/>
          <a:p>
            <a:pPr>
              <a:defRPr/>
            </a:pPr>
            <a:r>
              <a:rPr lang="zh-TW" altLang="en-US" sz="3200" b="1" dirty="0">
                <a:solidFill>
                  <a:srgbClr val="777777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 基本介紹</a:t>
            </a:r>
            <a:endParaRPr lang="en-US" altLang="zh-TW" sz="3200" b="1" dirty="0">
              <a:solidFill>
                <a:srgbClr val="777777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8196" name="Rectangle 3"/>
          <p:cNvSpPr>
            <a:spLocks noGrp="1"/>
          </p:cNvSpPr>
          <p:nvPr>
            <p:ph type="body" sz="half" idx="1"/>
          </p:nvPr>
        </p:nvSpPr>
        <p:spPr>
          <a:xfrm>
            <a:off x="395288" y="1220688"/>
            <a:ext cx="4392612" cy="4800600"/>
          </a:xfrm>
        </p:spPr>
        <p:txBody>
          <a:bodyPr/>
          <a:lstStyle/>
          <a:p>
            <a:pPr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</a:rPr>
              <a:t>成立時間 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</a:rPr>
              <a:t>︰ 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+mn-cs"/>
              </a:rPr>
              <a:t>1996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+mn-cs"/>
              </a:rPr>
              <a:t>年</a:t>
            </a:r>
          </a:p>
          <a:p>
            <a:pPr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</a:rPr>
              <a:t>董事長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</a:rPr>
              <a:t>︰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+mn-cs"/>
              </a:rPr>
              <a:t>李秉傑 博士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+mn-cs"/>
              </a:rPr>
              <a:t>         </a:t>
            </a:r>
          </a:p>
          <a:p>
            <a:pPr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</a:rPr>
              <a:t>總經理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</a:rPr>
              <a:t>︰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+mn-cs"/>
              </a:rPr>
              <a:t>范進雍</a:t>
            </a:r>
            <a:endParaRPr lang="zh-TW" altLang="en-US" sz="1800" b="1" dirty="0">
              <a:solidFill>
                <a:schemeClr val="tx1">
                  <a:lumMod val="65000"/>
                  <a:lumOff val="35000"/>
                </a:schemeClr>
              </a:solidFill>
              <a:ea typeface="微軟正黑體" pitchFamily="34" charset="-120"/>
              <a:cs typeface="+mn-cs"/>
            </a:endParaRPr>
          </a:p>
          <a:p>
            <a:pPr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</a:rPr>
              <a:t>資本額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</a:rPr>
              <a:t>︰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+mn-cs"/>
              </a:rPr>
              <a:t>109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+mn-cs"/>
              </a:rPr>
              <a:t>億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+mn-cs"/>
              </a:rPr>
              <a:t>台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+mn-cs"/>
              </a:rPr>
              <a:t>幣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+mn-cs"/>
              </a:rPr>
              <a:t> </a:t>
            </a:r>
            <a:endParaRPr lang="en-US" altLang="zh-TW" sz="1800" b="1" dirty="0">
              <a:solidFill>
                <a:schemeClr val="tx1">
                  <a:lumMod val="65000"/>
                  <a:lumOff val="35000"/>
                </a:schemeClr>
              </a:solidFill>
              <a:ea typeface="微軟正黑體" pitchFamily="34" charset="-120"/>
              <a:cs typeface="+mn-cs"/>
            </a:endParaRPr>
          </a:p>
          <a:p>
            <a:pPr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</a:rPr>
              <a:t>產品線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</a:rPr>
              <a:t>︰</a:t>
            </a:r>
          </a:p>
          <a:p>
            <a:pPr lvl="1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charset="0"/>
              <a:buChar char="–"/>
              <a:defRPr/>
            </a:pP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</a:rPr>
              <a:t>四元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</a:rPr>
              <a:t>(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</a:rPr>
              <a:t>紅黃光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</a:rPr>
              <a:t>)LED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</a:rPr>
              <a:t>磊晶片及晶粒</a:t>
            </a:r>
          </a:p>
          <a:p>
            <a:pPr lvl="1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charset="0"/>
              <a:buChar char="–"/>
              <a:defRPr/>
            </a:pP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</a:rPr>
              <a:t>氮化物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</a:rPr>
              <a:t>(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</a:rPr>
              <a:t>藍綠光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</a:rPr>
              <a:t>)LED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</a:rPr>
              <a:t>磊晶片及晶粒</a:t>
            </a:r>
          </a:p>
          <a:p>
            <a:pPr lvl="1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charset="0"/>
              <a:buChar char="–"/>
              <a:defRPr/>
            </a:pP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</a:rPr>
              <a:t>紫外線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</a:rPr>
              <a:t>/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</a:rPr>
              <a:t>紅外線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</a:rPr>
              <a:t>LED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</a:rPr>
              <a:t>晶粒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ea typeface="微軟正黑體" pitchFamily="34" charset="-120"/>
            </a:endParaRPr>
          </a:p>
          <a:p>
            <a:pPr lvl="1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charset="0"/>
              <a:buChar char="–"/>
              <a:defRPr/>
            </a:pP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</a:rPr>
              <a:t>III-V 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</a:rPr>
              <a:t>太陽能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</a:rPr>
              <a:t>晶片</a:t>
            </a:r>
            <a:endParaRPr lang="zh-TW" alt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ea typeface="微軟正黑體" pitchFamily="34" charset="-120"/>
            </a:endParaRPr>
          </a:p>
          <a:p>
            <a:pPr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</a:rPr>
              <a:t>員工數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</a:rPr>
              <a:t>︰3,938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</a:rPr>
              <a:t>人</a:t>
            </a:r>
            <a:r>
              <a:rPr lang="en-US" altLang="zh-TW" sz="12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( </a:t>
            </a:r>
            <a:r>
              <a:rPr lang="zh-TW" altLang="en-US" sz="12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截至</a:t>
            </a:r>
            <a:r>
              <a:rPr lang="en-US" altLang="zh-TW" sz="12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2018</a:t>
            </a:r>
            <a:r>
              <a:rPr lang="zh-TW" altLang="en-US" sz="12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年</a:t>
            </a:r>
            <a:r>
              <a:rPr lang="en-US" altLang="zh-TW" sz="12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6</a:t>
            </a:r>
            <a:r>
              <a:rPr lang="zh-TW" altLang="en-US" sz="12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月</a:t>
            </a:r>
            <a:r>
              <a:rPr lang="en-US" altLang="zh-TW" sz="12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)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8145463" y="5348288"/>
            <a:ext cx="365125" cy="366712"/>
          </a:xfrm>
          <a:prstGeom prst="roundRect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圓角矩形 15"/>
          <p:cNvSpPr/>
          <p:nvPr/>
        </p:nvSpPr>
        <p:spPr>
          <a:xfrm>
            <a:off x="8297863" y="5500688"/>
            <a:ext cx="365125" cy="366712"/>
          </a:xfrm>
          <a:prstGeom prst="roundRect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" name="圓角矩形 2"/>
          <p:cNvSpPr/>
          <p:nvPr/>
        </p:nvSpPr>
        <p:spPr>
          <a:xfrm>
            <a:off x="4851400" y="4803775"/>
            <a:ext cx="936625" cy="936625"/>
          </a:xfrm>
          <a:prstGeom prst="roundRect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5" name="圓角矩形 24"/>
          <p:cNvSpPr/>
          <p:nvPr/>
        </p:nvSpPr>
        <p:spPr>
          <a:xfrm>
            <a:off x="7280275" y="2964656"/>
            <a:ext cx="1584176" cy="1584176"/>
          </a:xfrm>
          <a:prstGeom prst="round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142" r="1142"/>
            </a:stretch>
          </a:blipFill>
          <a:ln w="38100">
            <a:solidFill>
              <a:schemeClr val="bg1">
                <a:lumMod val="95000"/>
              </a:schemeClr>
            </a:solidFill>
          </a:ln>
          <a:scene3d>
            <a:camera prst="orthographicFront">
              <a:rot lat="120000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TW" altLang="en-US"/>
          </a:p>
        </p:txBody>
      </p:sp>
      <p:sp>
        <p:nvSpPr>
          <p:cNvPr id="26" name="圓角矩形 25"/>
          <p:cNvSpPr/>
          <p:nvPr/>
        </p:nvSpPr>
        <p:spPr>
          <a:xfrm>
            <a:off x="6198394" y="4099247"/>
            <a:ext cx="1584176" cy="1584176"/>
          </a:xfrm>
          <a:prstGeom prst="round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0000" r="100000"/>
            </a:stretch>
          </a:blipFill>
          <a:ln w="38100">
            <a:solidFill>
              <a:schemeClr val="bg1">
                <a:lumMod val="95000"/>
              </a:schemeClr>
            </a:solidFill>
          </a:ln>
          <a:scene3d>
            <a:camera prst="orthographicFront">
              <a:rot lat="120000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7" name="圓角矩形 26"/>
          <p:cNvSpPr/>
          <p:nvPr/>
        </p:nvSpPr>
        <p:spPr>
          <a:xfrm>
            <a:off x="5387975" y="1393825"/>
            <a:ext cx="2089150" cy="2087563"/>
          </a:xfrm>
          <a:prstGeom prst="round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8" name="圓角矩形 27"/>
          <p:cNvSpPr/>
          <p:nvPr/>
        </p:nvSpPr>
        <p:spPr>
          <a:xfrm>
            <a:off x="4809668" y="3337867"/>
            <a:ext cx="1737284" cy="1250268"/>
          </a:xfrm>
          <a:prstGeom prst="round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026" name="Picture 2" descr="D:\EPISTAR-素材\臺灣精品獎logo\台灣精品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8309" y="1620683"/>
            <a:ext cx="1485977" cy="1538117"/>
          </a:xfrm>
          <a:prstGeom prst="rect">
            <a:avLst/>
          </a:prstGeom>
          <a:noFill/>
          <a:effectLst>
            <a:glow rad="381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AB3A94B5-376E-4127-A547-099FEF901AB1}" type="slidenum">
              <a:rPr lang="en-US" altLang="zh-TW">
                <a:ea typeface="新細明體" charset="-120"/>
              </a:rPr>
              <a:pPr/>
              <a:t>3</a:t>
            </a:fld>
            <a:endParaRPr lang="en-US" altLang="zh-TW">
              <a:ea typeface="新細明體" charset="-120"/>
            </a:endParaRPr>
          </a:p>
        </p:txBody>
      </p:sp>
      <p:sp>
        <p:nvSpPr>
          <p:cNvPr id="7172" name="Title 6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zh-TW" altLang="en-US" sz="3200" b="1" dirty="0">
                <a:solidFill>
                  <a:srgbClr val="777777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活動目的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39688" y="980728"/>
            <a:ext cx="820196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 altLang="zh-TW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科技競賽能推廣創作之風氣，進而激發學生創作的潛能，提供學生運用科技知識實踐於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產品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的最佳機會之一，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晶鷹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盃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科技創新精神為宗旨，推動三五族半導體相關運用為目標，結合產學合作模式競賽，以創意及實用性為原則，落實綠能理念，創造價值促進技術發展。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37679"/>
            <a:ext cx="9144000" cy="66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5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F4553799-B5E3-4B01-8A77-929D4A10789E}" type="slidenum">
              <a:rPr lang="en-US" altLang="zh-TW">
                <a:ea typeface="新細明體" charset="-120"/>
              </a:rPr>
              <a:pPr/>
              <a:t>4</a:t>
            </a:fld>
            <a:endParaRPr lang="en-US" altLang="zh-TW">
              <a:ea typeface="新細明體" charset="-120"/>
            </a:endParaRPr>
          </a:p>
        </p:txBody>
      </p:sp>
      <p:sp>
        <p:nvSpPr>
          <p:cNvPr id="10" name="標題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1000"/>
          </a:xfrm>
        </p:spPr>
        <p:txBody>
          <a:bodyPr/>
          <a:lstStyle/>
          <a:p>
            <a:r>
              <a:rPr lang="zh-TW" altLang="en-US" sz="3200" b="1" dirty="0">
                <a:solidFill>
                  <a:srgbClr val="777777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競賽</a:t>
            </a:r>
            <a:r>
              <a:rPr lang="zh-TW" altLang="en-US" sz="3200" b="1" dirty="0" smtClean="0">
                <a:solidFill>
                  <a:srgbClr val="777777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說明</a:t>
            </a:r>
            <a:endParaRPr lang="zh-TW" altLang="en-US" sz="32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434501"/>
              </p:ext>
            </p:extLst>
          </p:nvPr>
        </p:nvGraphicFramePr>
        <p:xfrm>
          <a:off x="249135" y="1268760"/>
          <a:ext cx="8546094" cy="4114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5294"/>
                <a:gridCol w="7200800"/>
              </a:tblGrid>
              <a:tr h="51329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科技競賽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TW" altLang="en-US" sz="1800" b="1" kern="1200" dirty="0" smtClean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說明</a:t>
                      </a:r>
                      <a:endParaRPr lang="zh-TW" altLang="en-US" sz="1800" b="1" kern="1200" dirty="0">
                        <a:solidFill>
                          <a:schemeClr val="l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</a:tr>
              <a:tr h="35080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報名日期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2018.10.01(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至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2019/02/01(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五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zh-TW" sz="1400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對象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全台五年一貫公私立在學碩士生及博士生、外籍生，不限科系日間部在學一般生</a:t>
                      </a: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altLang="en-US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參賽方式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每組以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2-4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人為限</a:t>
                      </a:r>
                      <a:r>
                        <a:rPr lang="zh-TW" altLang="en-US" sz="14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；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指導教授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1-2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位，以匿名為原則</a:t>
                      </a:r>
                    </a:p>
                  </a:txBody>
                  <a:tcPr anchor="ctr"/>
                </a:tc>
              </a:tr>
              <a:tr h="34551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參賽題目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１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創意實作組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不限題目，可運用現有產品延伸或自行開發之成品。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２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理論概念組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不限題目，需提出曾於國內外發表期刊或具理論基礎的可行方案。</a:t>
                      </a:r>
                      <a:endPara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以上組別需符合下列三大方向其中一項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(1)LED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及長波段雷射相關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可見光、不可見光、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UVC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IR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等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(2)VCSEL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</a:t>
                      </a:r>
                      <a:r>
                        <a:rPr lang="en-US" altLang="zh-TW" sz="1400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GaN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on Si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電力電子元件相關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功率元件、聲波元件、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Sensor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元件等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(3)LED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元件與模組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模塊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封裝應用設計相關 </a:t>
                      </a:r>
                    </a:p>
                  </a:txBody>
                  <a:tcPr/>
                </a:tc>
              </a:tr>
              <a:tr h="34551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參考題目</a:t>
                      </a:r>
                      <a:endParaRPr lang="en-US" altLang="zh-TW" sz="1400" kern="120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(1)</a:t>
                      </a: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高頻模組開發相關之驅動、偵測</a:t>
                      </a:r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小體積切換電源模組設計</a:t>
                      </a:r>
                      <a:endParaRPr lang="en-US" altLang="zh-TW" sz="14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(2)</a:t>
                      </a: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白光</a:t>
                      </a:r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LED(CSP)</a:t>
                      </a: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光電</a:t>
                      </a:r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/UVC LED</a:t>
                      </a: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光電特性之提升</a:t>
                      </a:r>
                      <a:endParaRPr lang="en-US" altLang="zh-TW" sz="14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(3)</a:t>
                      </a: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氣體感測器元件</a:t>
                      </a:r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模組感測特性之提升</a:t>
                      </a:r>
                      <a:endParaRPr lang="en-US" altLang="zh-TW" sz="14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(4)</a:t>
                      </a: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高光電轉換效率</a:t>
                      </a:r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(WPE)/</a:t>
                      </a: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溫度穩定性</a:t>
                      </a:r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發光亮度</a:t>
                      </a:r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Po</a:t>
                      </a: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及操作電壓</a:t>
                      </a:r>
                      <a:r>
                        <a:rPr lang="en-US" altLang="zh-TW" sz="1400" dirty="0" err="1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Vf</a:t>
                      </a:r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</a:t>
                      </a:r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LED</a:t>
                      </a: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設計</a:t>
                      </a:r>
                      <a:endParaRPr lang="en-US" altLang="zh-TW" sz="14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(5)</a:t>
                      </a: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高抗</a:t>
                      </a:r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ESD</a:t>
                      </a: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能力</a:t>
                      </a:r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高反應速度之</a:t>
                      </a:r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LED</a:t>
                      </a: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設計</a:t>
                      </a:r>
                      <a:endParaRPr lang="en-US" altLang="zh-TW" sz="14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779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E691524F-4B3D-4274-8060-0CEB8FCD2F56}" type="slidenum">
              <a:rPr lang="en-US" altLang="zh-TW">
                <a:ea typeface="新細明體" charset="-120"/>
              </a:rPr>
              <a:pPr/>
              <a:t>5</a:t>
            </a:fld>
            <a:endParaRPr lang="en-US" altLang="zh-TW">
              <a:ea typeface="新細明體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7200" y="168275"/>
            <a:ext cx="8229600" cy="3810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313232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13232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13232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13232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13232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zh-TW" altLang="en-US" sz="3200" b="1" dirty="0">
                <a:solidFill>
                  <a:srgbClr val="777777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評核</a:t>
            </a:r>
            <a:r>
              <a:rPr lang="zh-TW" altLang="en-US" sz="3200" b="1" dirty="0" smtClean="0">
                <a:solidFill>
                  <a:srgbClr val="777777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項目</a:t>
            </a:r>
            <a:endParaRPr lang="zh-TW" altLang="en-US" sz="3200" b="1" dirty="0">
              <a:solidFill>
                <a:srgbClr val="777777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573880"/>
              </p:ext>
            </p:extLst>
          </p:nvPr>
        </p:nvGraphicFramePr>
        <p:xfrm>
          <a:off x="179512" y="1258689"/>
          <a:ext cx="4247460" cy="2951926"/>
        </p:xfrm>
        <a:graphic>
          <a:graphicData uri="http://schemas.openxmlformats.org/drawingml/2006/table">
            <a:tbl>
              <a:tblPr/>
              <a:tblGrid>
                <a:gridCol w="591592"/>
                <a:gridCol w="1035287"/>
                <a:gridCol w="1700828"/>
                <a:gridCol w="476059"/>
                <a:gridCol w="443694"/>
              </a:tblGrid>
              <a:tr h="396922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創意</a:t>
                      </a:r>
                      <a:endParaRPr lang="en-US" altLang="zh-TW" sz="1400" b="0" i="0" u="none" strike="noStrike" dirty="0" smtClean="0"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rtl="0" fontAlgn="ctr"/>
                      <a:r>
                        <a:rPr lang="zh-TW" altLang="en-US" sz="1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實作組</a:t>
                      </a:r>
                      <a:endParaRPr lang="zh-TW" alt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細項說明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決賽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64A2"/>
                    </a:solidFill>
                  </a:tcPr>
                </a:tc>
              </a:tr>
              <a:tr h="3969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機構設計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設計創意、原創性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</a:tr>
              <a:tr h="56451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產品可行性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作品可實現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商品化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</a:tr>
              <a:tr h="56451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效益評估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活動是否符合主題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endParaRPr lang="en-US" altLang="zh-TW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rtl="0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以及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預期效益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</a:tr>
              <a:tr h="3969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書面完整性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設計概念完整說明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</a:tr>
              <a:tr h="6321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提報</a:t>
                      </a:r>
                      <a:endParaRPr lang="en-US" altLang="zh-TW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rtl="0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整體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展現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簡報與表達能力，測試與展示完整度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163375"/>
              </p:ext>
            </p:extLst>
          </p:nvPr>
        </p:nvGraphicFramePr>
        <p:xfrm>
          <a:off x="4568562" y="1248618"/>
          <a:ext cx="4238129" cy="2961997"/>
        </p:xfrm>
        <a:graphic>
          <a:graphicData uri="http://schemas.openxmlformats.org/drawingml/2006/table">
            <a:tbl>
              <a:tblPr firstRow="1" firstCol="1" bandRow="1"/>
              <a:tblGrid>
                <a:gridCol w="706355"/>
                <a:gridCol w="1078119"/>
                <a:gridCol w="1584295"/>
                <a:gridCol w="434680"/>
                <a:gridCol w="434680"/>
              </a:tblGrid>
              <a:tr h="245057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理論</a:t>
                      </a:r>
                      <a:endParaRPr lang="en-US" altLang="zh-TW" sz="1400" b="0" i="0" u="none" strike="noStrike" dirty="0" smtClean="0"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概念組</a:t>
                      </a:r>
                      <a:endParaRPr lang="zh-TW" sz="1400" dirty="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項目</a:t>
                      </a:r>
                      <a:endParaRPr lang="zh-TW" sz="14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細項說明</a:t>
                      </a:r>
                      <a:endParaRPr lang="zh-TW" sz="1400" dirty="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初賽</a:t>
                      </a:r>
                      <a:endParaRPr lang="zh-TW" sz="14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決賽</a:t>
                      </a:r>
                      <a:endParaRPr lang="zh-TW" sz="140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64A2"/>
                    </a:solidFill>
                  </a:tcPr>
                </a:tc>
              </a:tr>
              <a:tr h="5433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/>
                        </a:rPr>
                        <a:t>創意 </a:t>
                      </a:r>
                      <a:endParaRPr 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/>
                        </a:rPr>
                        <a:t>創意、原創性</a:t>
                      </a:r>
                      <a:endParaRPr 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/>
                        </a:rPr>
                        <a:t>30%</a:t>
                      </a:r>
                      <a:endParaRPr 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/>
                        </a:rPr>
                        <a:t>30%</a:t>
                      </a:r>
                      <a:endParaRPr lang="zh-TW" sz="14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</a:tr>
              <a:tr h="5433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/>
                        </a:rPr>
                        <a:t>可行性</a:t>
                      </a:r>
                      <a:endParaRPr 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/>
                        </a:rPr>
                        <a:t>以理論為基礎</a:t>
                      </a:r>
                      <a:r>
                        <a:rPr lang="zh-TW" sz="14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/>
                        </a:rPr>
                        <a:t>，</a:t>
                      </a:r>
                      <a:endParaRPr lang="en-US" altLang="zh-TW" sz="1400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/>
                        </a:rPr>
                        <a:t>概念</a:t>
                      </a:r>
                      <a:r>
                        <a:rPr lang="zh-TW" sz="14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/>
                        </a:rPr>
                        <a:t>可實現的程度</a:t>
                      </a:r>
                      <a:endParaRPr 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/>
                        </a:rPr>
                        <a:t>30%</a:t>
                      </a:r>
                      <a:endParaRPr lang="zh-TW" sz="14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/>
                        </a:rPr>
                        <a:t>30%</a:t>
                      </a:r>
                      <a:endParaRPr lang="zh-TW" sz="14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</a:tr>
              <a:tr h="5433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/>
                        </a:rPr>
                        <a:t>效益評估</a:t>
                      </a:r>
                      <a:endParaRPr 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/>
                        </a:rPr>
                        <a:t>活動是否符合主題</a:t>
                      </a:r>
                      <a:r>
                        <a:rPr lang="zh-TW" sz="14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/>
                        </a:rPr>
                        <a:t>，</a:t>
                      </a:r>
                      <a:endParaRPr lang="en-US" altLang="zh-TW" sz="1400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/>
                        </a:rPr>
                        <a:t>以及</a:t>
                      </a:r>
                      <a:r>
                        <a:rPr lang="zh-TW" sz="14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/>
                        </a:rPr>
                        <a:t>預期效益</a:t>
                      </a:r>
                      <a:endParaRPr 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/>
                        </a:rPr>
                        <a:t>20%</a:t>
                      </a:r>
                      <a:endParaRPr lang="zh-TW" sz="14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/>
                        </a:rPr>
                        <a:t>20%</a:t>
                      </a:r>
                      <a:endParaRPr lang="zh-TW" sz="14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</a:tr>
              <a:tr h="5433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/>
                        </a:rPr>
                        <a:t>書面完整性</a:t>
                      </a:r>
                      <a:endParaRPr 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/>
                        </a:rPr>
                        <a:t>構想概念完整說明</a:t>
                      </a:r>
                      <a:endParaRPr 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/>
                        </a:rPr>
                        <a:t>20%</a:t>
                      </a:r>
                      <a:endParaRPr 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/>
                        </a:rPr>
                        <a:t>---</a:t>
                      </a:r>
                      <a:endParaRPr lang="zh-TW" sz="14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</a:tr>
              <a:tr h="5433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/>
                        </a:rPr>
                        <a:t>提報</a:t>
                      </a:r>
                      <a:endParaRPr lang="en-US" altLang="zh-TW" sz="1400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/>
                        </a:rPr>
                        <a:t>整體</a:t>
                      </a:r>
                      <a:r>
                        <a:rPr lang="zh-TW" sz="14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/>
                        </a:rPr>
                        <a:t>展現</a:t>
                      </a:r>
                      <a:endParaRPr 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/>
                        </a:rPr>
                        <a:t>簡報與表達能力</a:t>
                      </a:r>
                      <a:r>
                        <a:rPr lang="zh-TW" sz="14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/>
                        </a:rPr>
                        <a:t>，</a:t>
                      </a:r>
                      <a:endParaRPr lang="en-US" altLang="zh-TW" sz="1400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/>
                        </a:rPr>
                        <a:t>測試</a:t>
                      </a:r>
                      <a:r>
                        <a:rPr lang="zh-TW" sz="14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/>
                        </a:rPr>
                        <a:t>與展示完整度</a:t>
                      </a:r>
                      <a:endParaRPr 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/>
                        </a:rPr>
                        <a:t>---</a:t>
                      </a:r>
                      <a:endParaRPr 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/>
                        </a:rPr>
                        <a:t>20%</a:t>
                      </a:r>
                      <a:endParaRPr 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814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D53CE-B753-459D-9016-EAC6CA87A81E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3" name="矩形 2"/>
          <p:cNvSpPr/>
          <p:nvPr/>
        </p:nvSpPr>
        <p:spPr>
          <a:xfrm>
            <a:off x="323528" y="25688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777777"/>
                </a:solidFill>
                <a:latin typeface="微軟正黑體" pitchFamily="34" charset="-120"/>
                <a:ea typeface="微軟正黑體" pitchFamily="34" charset="-120"/>
              </a:rPr>
              <a:t>奬金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991806"/>
              </p:ext>
            </p:extLst>
          </p:nvPr>
        </p:nvGraphicFramePr>
        <p:xfrm>
          <a:off x="1475656" y="1412776"/>
          <a:ext cx="5904656" cy="31683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4682"/>
                <a:gridCol w="2093717"/>
                <a:gridCol w="2326257"/>
              </a:tblGrid>
              <a:tr h="60629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600" u="sng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600" u="sng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創意實作組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600" u="sng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理論概念組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800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600" u="sng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第一名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u="sng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NT$300,000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u="sng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NT$150,000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53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600" u="sng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第二名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u="sng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NT$200,000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u="sng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NT$100,000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983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600" u="sng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第三名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u="sng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NT$100,000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u="sng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NT$ 50,000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718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600" u="sng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創意奬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u="sng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NT$ 50,000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u="sng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NT$ 20,000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167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600" u="sng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發光奬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u="sng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NT$ 20,000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u="sng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NT$ 10,000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Picture 3" descr="ãå¥¬ç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079" y="4449034"/>
            <a:ext cx="1738536" cy="135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32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E5D7CE-1223-4BF6-8CB5-04CD8FC2427E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3" name="文字方塊 2"/>
          <p:cNvSpPr txBox="1"/>
          <p:nvPr/>
        </p:nvSpPr>
        <p:spPr>
          <a:xfrm>
            <a:off x="323528" y="156684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777777"/>
                </a:solidFill>
                <a:latin typeface="微軟正黑體" pitchFamily="34" charset="-120"/>
                <a:ea typeface="微軟正黑體" pitchFamily="34" charset="-120"/>
              </a:rPr>
              <a:t>Q&amp;A</a:t>
            </a:r>
            <a:endParaRPr lang="zh-TW" altLang="en-US" sz="3200" b="1" dirty="0">
              <a:solidFill>
                <a:srgbClr val="777777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23528" y="1340768"/>
            <a:ext cx="84791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Q1: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在職專班可以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參加嗎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>
              <a:spcBef>
                <a:spcPts val="1200"/>
              </a:spcBef>
            </a:pPr>
            <a:r>
              <a:rPr lang="en-US" altLang="zh-TW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600" dirty="0">
                <a:solidFill>
                  <a:srgbClr val="0000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A: </a:t>
            </a:r>
            <a:r>
              <a:rPr lang="zh-TW" altLang="en-US" sz="1600" dirty="0" smtClean="0">
                <a:solidFill>
                  <a:srgbClr val="0000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參賽身份</a:t>
            </a:r>
            <a:r>
              <a:rPr lang="zh-TW" altLang="zh-TW" sz="1600" dirty="0">
                <a:solidFill>
                  <a:srgbClr val="0000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sz="1600" dirty="0">
                <a:solidFill>
                  <a:srgbClr val="0000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得為</a:t>
            </a:r>
            <a:r>
              <a:rPr lang="zh-TW" altLang="zh-TW" sz="1600" dirty="0">
                <a:solidFill>
                  <a:srgbClr val="0000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進修部、在職專班、產業碩士專班、在職學分班、博士後研究</a:t>
            </a:r>
            <a:r>
              <a:rPr lang="zh-TW" altLang="en-US" sz="1600" dirty="0">
                <a:solidFill>
                  <a:srgbClr val="0000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600" dirty="0">
              <a:solidFill>
                <a:srgbClr val="0000B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Q2: 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組隊報名後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，要如何填寫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報名系統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>
              <a:spcBef>
                <a:spcPts val="1200"/>
              </a:spcBef>
            </a:pPr>
            <a:r>
              <a:rPr lang="en-US" altLang="zh-TW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600" dirty="0">
                <a:solidFill>
                  <a:srgbClr val="0000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A: </a:t>
            </a:r>
            <a:r>
              <a:rPr lang="zh-TW" altLang="en-US" sz="1600" dirty="0">
                <a:solidFill>
                  <a:srgbClr val="0000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zh-TW" altLang="en-US" sz="1600" dirty="0" smtClean="0">
                <a:solidFill>
                  <a:srgbClr val="0000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隊長代表報名索取</a:t>
            </a:r>
            <a:r>
              <a:rPr lang="zh-TW" altLang="zh-TW" sz="1600" dirty="0">
                <a:solidFill>
                  <a:srgbClr val="0000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隊伍編號</a:t>
            </a:r>
            <a:r>
              <a:rPr lang="zh-TW" altLang="en-US" sz="1600" dirty="0">
                <a:solidFill>
                  <a:srgbClr val="0000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及密碼</a:t>
            </a:r>
            <a:r>
              <a:rPr lang="zh-TW" altLang="en-US" sz="1600" dirty="0" smtClean="0">
                <a:solidFill>
                  <a:srgbClr val="0000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，再登入</a:t>
            </a:r>
            <a:r>
              <a:rPr lang="zh-TW" altLang="en-US" sz="1600" dirty="0">
                <a:solidFill>
                  <a:srgbClr val="0000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系統填寫隊員資料。</a:t>
            </a:r>
            <a:endParaRPr lang="en-US" altLang="zh-TW" sz="1600" dirty="0">
              <a:solidFill>
                <a:srgbClr val="0000B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Q3: 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報名後可以再更改組別嗎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>
              <a:spcBef>
                <a:spcPts val="1200"/>
              </a:spcBef>
            </a:pPr>
            <a:r>
              <a:rPr lang="en-US" altLang="zh-TW" sz="1600" dirty="0">
                <a:solidFill>
                  <a:srgbClr val="0000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dirty="0" smtClean="0">
                <a:solidFill>
                  <a:srgbClr val="0000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A: </a:t>
            </a:r>
            <a:r>
              <a:rPr lang="zh-TW" altLang="en-US" sz="1600" dirty="0" smtClean="0">
                <a:solidFill>
                  <a:srgbClr val="0000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報名後即不可更改組別</a:t>
            </a:r>
            <a:r>
              <a:rPr lang="en-US" altLang="zh-TW" sz="1600" dirty="0" smtClean="0">
                <a:solidFill>
                  <a:srgbClr val="0000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rgbClr val="0000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創意實作</a:t>
            </a:r>
            <a:r>
              <a:rPr lang="zh-TW" altLang="en-US" sz="1600" dirty="0" smtClean="0">
                <a:solidFill>
                  <a:srgbClr val="0000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1600" dirty="0" smtClean="0">
                <a:solidFill>
                  <a:srgbClr val="0000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dirty="0">
                <a:solidFill>
                  <a:srgbClr val="0000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理論概念</a:t>
            </a:r>
            <a:r>
              <a:rPr lang="zh-TW" altLang="en-US" sz="1600" dirty="0" smtClean="0">
                <a:solidFill>
                  <a:srgbClr val="0000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1600" dirty="0" smtClean="0">
                <a:solidFill>
                  <a:srgbClr val="0000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dirty="0" smtClean="0">
                <a:solidFill>
                  <a:srgbClr val="0000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1600" dirty="0" smtClean="0">
                <a:solidFill>
                  <a:srgbClr val="0000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報名表資料</a:t>
            </a:r>
            <a:r>
              <a:rPr lang="zh-TW" altLang="en-US" sz="1600" dirty="0" smtClean="0">
                <a:solidFill>
                  <a:srgbClr val="0000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可於</a:t>
            </a:r>
            <a:r>
              <a:rPr lang="zh-TW" altLang="en-US" sz="1600" dirty="0">
                <a:solidFill>
                  <a:srgbClr val="0000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報名截止前</a:t>
            </a:r>
            <a:r>
              <a:rPr lang="zh-TW" altLang="en-US" sz="1600" dirty="0" smtClean="0">
                <a:solidFill>
                  <a:srgbClr val="0000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修改</a:t>
            </a:r>
            <a:r>
              <a:rPr lang="zh-TW" altLang="en-US" sz="1600" dirty="0" smtClean="0">
                <a:solidFill>
                  <a:srgbClr val="0000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600" dirty="0" smtClean="0">
              <a:solidFill>
                <a:srgbClr val="0000B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Q4: 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報名後何時會公告初賽結果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>
              <a:spcBef>
                <a:spcPts val="1200"/>
              </a:spcBef>
            </a:pPr>
            <a:r>
              <a:rPr lang="zh-TW" altLang="en-US" sz="1600" b="1" dirty="0">
                <a:solidFill>
                  <a:srgbClr val="0000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b="1" dirty="0" smtClean="0">
                <a:solidFill>
                  <a:srgbClr val="0000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1600" dirty="0" smtClean="0">
                <a:solidFill>
                  <a:srgbClr val="0000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A: </a:t>
            </a:r>
            <a:r>
              <a:rPr lang="zh-TW" altLang="en-US" sz="1600" dirty="0" smtClean="0">
                <a:solidFill>
                  <a:srgbClr val="0000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結果於</a:t>
            </a:r>
            <a:r>
              <a:rPr lang="en-US" altLang="zh-TW" sz="1600" dirty="0" smtClean="0">
                <a:solidFill>
                  <a:srgbClr val="0000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2019/3/11</a:t>
            </a:r>
            <a:r>
              <a:rPr lang="zh-TW" altLang="en-US" sz="1600" dirty="0" smtClean="0">
                <a:solidFill>
                  <a:srgbClr val="0000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公告於</a:t>
            </a:r>
            <a:r>
              <a:rPr lang="zh-TW" altLang="zh-TW" sz="1600" dirty="0" smtClean="0">
                <a:solidFill>
                  <a:srgbClr val="0000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晶</a:t>
            </a:r>
            <a:r>
              <a:rPr lang="zh-TW" altLang="zh-TW" sz="1600" dirty="0">
                <a:solidFill>
                  <a:srgbClr val="0000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元光電晶鷹盃活動</a:t>
            </a:r>
            <a:r>
              <a:rPr lang="zh-TW" altLang="zh-TW" sz="1600" dirty="0" smtClean="0">
                <a:solidFill>
                  <a:srgbClr val="0000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網站</a:t>
            </a:r>
            <a:r>
              <a:rPr lang="zh-TW" altLang="en-US" sz="1600" dirty="0">
                <a:solidFill>
                  <a:srgbClr val="0000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，決賽時間地點與競賽方式</a:t>
            </a:r>
            <a:r>
              <a:rPr lang="zh-TW" altLang="en-US" sz="1600" dirty="0" smtClean="0">
                <a:solidFill>
                  <a:srgbClr val="0000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</a:t>
            </a:r>
            <a:endParaRPr lang="en-US" altLang="zh-TW" sz="1600" dirty="0" smtClean="0">
              <a:solidFill>
                <a:srgbClr val="0000B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1600" dirty="0" smtClean="0">
                <a:solidFill>
                  <a:srgbClr val="0000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將</a:t>
            </a:r>
            <a:r>
              <a:rPr lang="zh-TW" altLang="en-US" sz="1600" dirty="0">
                <a:solidFill>
                  <a:srgbClr val="0000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sz="1600" dirty="0">
                <a:solidFill>
                  <a:srgbClr val="0000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Email</a:t>
            </a:r>
            <a:r>
              <a:rPr lang="zh-TW" altLang="en-US" sz="1600" dirty="0">
                <a:solidFill>
                  <a:srgbClr val="0000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方式通知</a:t>
            </a:r>
            <a:r>
              <a:rPr lang="zh-TW" altLang="en-US" sz="1600" dirty="0" smtClean="0">
                <a:solidFill>
                  <a:srgbClr val="0000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600" dirty="0">
              <a:solidFill>
                <a:srgbClr val="0000B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948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2838833"/>
            <a:ext cx="5328592" cy="51407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077072"/>
            <a:ext cx="7624592" cy="13434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4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Theme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17549</TotalTime>
  <Words>761</Words>
  <Application>Microsoft Office PowerPoint</Application>
  <PresentationFormat>如螢幕大小 (4:3)</PresentationFormat>
  <Paragraphs>136</Paragraphs>
  <Slides>8</Slides>
  <Notes>5</Notes>
  <HiddenSlides>0</HiddenSlides>
  <MMClips>0</MMClips>
  <ScaleCrop>false</ScaleCrop>
  <HeadingPairs>
    <vt:vector size="4" baseType="variant">
      <vt:variant>
        <vt:lpstr>佈景主題</vt:lpstr>
      </vt:variant>
      <vt:variant>
        <vt:i4>6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3_Office Theme</vt:lpstr>
      <vt:lpstr>6_Office Theme</vt:lpstr>
      <vt:lpstr>7_Office Theme</vt:lpstr>
      <vt:lpstr>8_Office Theme</vt:lpstr>
      <vt:lpstr>4_Office Theme</vt:lpstr>
      <vt:lpstr>9_Office Theme</vt:lpstr>
      <vt:lpstr>PowerPoint 簡報</vt:lpstr>
      <vt:lpstr> 基本介紹</vt:lpstr>
      <vt:lpstr>活動目的</vt:lpstr>
      <vt:lpstr>競賽說明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Liao</dc:creator>
  <cp:lastModifiedBy>王雅慧(SaSa_Wang)</cp:lastModifiedBy>
  <cp:revision>1009</cp:revision>
  <cp:lastPrinted>2017-11-15T08:48:45Z</cp:lastPrinted>
  <dcterms:created xsi:type="dcterms:W3CDTF">2010-08-26T03:56:19Z</dcterms:created>
  <dcterms:modified xsi:type="dcterms:W3CDTF">2018-08-09T02:42:02Z</dcterms:modified>
</cp:coreProperties>
</file>